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9" r:id="rId8"/>
    <p:sldId id="262" r:id="rId9"/>
    <p:sldId id="263" r:id="rId10"/>
    <p:sldId id="264" r:id="rId11"/>
    <p:sldId id="268"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71" autoAdjust="0"/>
    <p:restoredTop sz="94660"/>
  </p:normalViewPr>
  <p:slideViewPr>
    <p:cSldViewPr snapToGrid="0">
      <p:cViewPr varScale="1">
        <p:scale>
          <a:sx n="86" d="100"/>
          <a:sy n="86" d="100"/>
        </p:scale>
        <p:origin x="4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d0grOrxFewo&amp;feature=youtu.be" TargetMode="Externa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youtube.com/watch?v=NgCTyeUOAkc&amp;feature=youtu.be"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_8HhRSzul44&amp;feature=youtu.be" TargetMode="External"/><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bEygCIZFYoQ&amp;feature=youtu.b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OiYFak8Kdys&amp;feature=youtu.be" TargetMode="Externa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dcu07wkwjz4&amp;feature=youtu.be"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FddGrUxJkbI&amp;feature=youtu.be"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bY7bHqGcLRE&amp;feature=youtu.be"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youtube.com/watch?v=CFicsIrjO3A&amp;feature=youtu.be" TargetMode="Externa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youtube.com/watch?v=Yp_sI6I4uBQ&amp;feature=youtu.b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Read Write Inc. </a:t>
            </a:r>
            <a:br>
              <a:rPr lang="en-US" dirty="0"/>
            </a:br>
            <a:r>
              <a:rPr lang="en-US" dirty="0"/>
              <a:t>Parent Workshop</a:t>
            </a:r>
            <a:endParaRPr lang="en-GB" dirty="0"/>
          </a:p>
        </p:txBody>
      </p:sp>
      <p:pic>
        <p:nvPicPr>
          <p:cNvPr id="3" name="Picture 2"/>
          <p:cNvPicPr>
            <a:picLocks noChangeAspect="1"/>
          </p:cNvPicPr>
          <p:nvPr/>
        </p:nvPicPr>
        <p:blipFill>
          <a:blip r:embed="rId2"/>
          <a:stretch>
            <a:fillRect/>
          </a:stretch>
        </p:blipFill>
        <p:spPr>
          <a:xfrm>
            <a:off x="3678010" y="690155"/>
            <a:ext cx="5010150" cy="1524000"/>
          </a:xfrm>
          <a:prstGeom prst="rect">
            <a:avLst/>
          </a:prstGeom>
        </p:spPr>
      </p:pic>
    </p:spTree>
    <p:extLst>
      <p:ext uri="{BB962C8B-B14F-4D97-AF65-F5344CB8AC3E}">
        <p14:creationId xmlns:p14="http://schemas.microsoft.com/office/powerpoint/2010/main" val="250904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a:t>
            </a:r>
          </a:p>
        </p:txBody>
      </p:sp>
      <p:sp>
        <p:nvSpPr>
          <p:cNvPr id="3" name="Content Placeholder 2"/>
          <p:cNvSpPr>
            <a:spLocks noGrp="1"/>
          </p:cNvSpPr>
          <p:nvPr>
            <p:ph idx="1"/>
          </p:nvPr>
        </p:nvSpPr>
        <p:spPr>
          <a:xfrm>
            <a:off x="2592925" y="1471749"/>
            <a:ext cx="8915400" cy="1950720"/>
          </a:xfrm>
        </p:spPr>
        <p:txBody>
          <a:bodyPr/>
          <a:lstStyle/>
          <a:p>
            <a:pPr marL="0" indent="0">
              <a:buNone/>
            </a:pPr>
            <a:endParaRPr lang="en-US" dirty="0"/>
          </a:p>
          <a:p>
            <a:r>
              <a:rPr lang="en-US" dirty="0"/>
              <a:t> •What is phonics and how can I support with learning new sounds?</a:t>
            </a:r>
          </a:p>
          <a:p>
            <a:r>
              <a:rPr lang="en-US" dirty="0"/>
              <a:t> •How is reading taught at school?</a:t>
            </a:r>
          </a:p>
          <a:p>
            <a:r>
              <a:rPr lang="en-US" dirty="0"/>
              <a:t>•How can I support with reading at home? </a:t>
            </a:r>
          </a:p>
        </p:txBody>
      </p:sp>
      <p:pic>
        <p:nvPicPr>
          <p:cNvPr id="4" name="Picture 3"/>
          <p:cNvPicPr>
            <a:picLocks noChangeAspect="1"/>
          </p:cNvPicPr>
          <p:nvPr/>
        </p:nvPicPr>
        <p:blipFill rotWithShape="1">
          <a:blip r:embed="rId2"/>
          <a:srcRect l="390" r="9438"/>
          <a:stretch/>
        </p:blipFill>
        <p:spPr>
          <a:xfrm>
            <a:off x="2664822" y="3422469"/>
            <a:ext cx="8569235" cy="2705100"/>
          </a:xfrm>
          <a:prstGeom prst="rect">
            <a:avLst/>
          </a:prstGeom>
        </p:spPr>
      </p:pic>
    </p:spTree>
    <p:extLst>
      <p:ext uri="{BB962C8B-B14F-4D97-AF65-F5344CB8AC3E}">
        <p14:creationId xmlns:p14="http://schemas.microsoft.com/office/powerpoint/2010/main" val="1476399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99865"/>
          </a:xfrm>
        </p:spPr>
        <p:txBody>
          <a:bodyPr/>
          <a:lstStyle/>
          <a:p>
            <a:r>
              <a:rPr lang="en-GB" dirty="0"/>
              <a:t>Reading at home</a:t>
            </a:r>
          </a:p>
        </p:txBody>
      </p:sp>
      <p:sp>
        <p:nvSpPr>
          <p:cNvPr id="3" name="Content Placeholder 2"/>
          <p:cNvSpPr>
            <a:spLocks noGrp="1"/>
          </p:cNvSpPr>
          <p:nvPr>
            <p:ph idx="1"/>
          </p:nvPr>
        </p:nvSpPr>
        <p:spPr>
          <a:xfrm>
            <a:off x="2589212" y="1238251"/>
            <a:ext cx="8915400" cy="4672972"/>
          </a:xfrm>
        </p:spPr>
        <p:txBody>
          <a:bodyPr/>
          <a:lstStyle/>
          <a:p>
            <a:r>
              <a:rPr lang="en-US" dirty="0"/>
              <a:t>Why is it important to read at home? </a:t>
            </a:r>
          </a:p>
          <a:p>
            <a:r>
              <a:rPr lang="en-US" dirty="0"/>
              <a:t>Hearing your child read every day helps them with their decoding skills. </a:t>
            </a:r>
          </a:p>
          <a:p>
            <a:r>
              <a:rPr lang="en-US" dirty="0"/>
              <a:t>Reading stories to your children can help develop their love of reading and increases their vocabulary significantly.</a:t>
            </a:r>
          </a:p>
          <a:p>
            <a:endParaRPr lang="en-US" dirty="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637202066"/>
              </p:ext>
            </p:extLst>
          </p:nvPr>
        </p:nvGraphicFramePr>
        <p:xfrm>
          <a:off x="2529780" y="2905763"/>
          <a:ext cx="9363075" cy="3664302"/>
        </p:xfrm>
        <a:graphic>
          <a:graphicData uri="http://schemas.openxmlformats.org/drawingml/2006/table">
            <a:tbl>
              <a:tblPr firstRow="1" bandRow="1">
                <a:tableStyleId>{5C22544A-7EE6-4342-B048-85BDC9FD1C3A}</a:tableStyleId>
              </a:tblPr>
              <a:tblGrid>
                <a:gridCol w="4901385">
                  <a:extLst>
                    <a:ext uri="{9D8B030D-6E8A-4147-A177-3AD203B41FA5}">
                      <a16:colId xmlns:a16="http://schemas.microsoft.com/office/drawing/2014/main" val="3839643595"/>
                    </a:ext>
                  </a:extLst>
                </a:gridCol>
                <a:gridCol w="4461690">
                  <a:extLst>
                    <a:ext uri="{9D8B030D-6E8A-4147-A177-3AD203B41FA5}">
                      <a16:colId xmlns:a16="http://schemas.microsoft.com/office/drawing/2014/main" val="1479203735"/>
                    </a:ext>
                  </a:extLst>
                </a:gridCol>
              </a:tblGrid>
              <a:tr h="675003">
                <a:tc>
                  <a:txBody>
                    <a:bodyPr/>
                    <a:lstStyle/>
                    <a:p>
                      <a:pPr algn="l"/>
                      <a:r>
                        <a:rPr lang="en-GB" sz="1800" dirty="0">
                          <a:solidFill>
                            <a:schemeClr val="tx1"/>
                          </a:solidFill>
                        </a:rPr>
                        <a:t>Child A reads 20 minutes</a:t>
                      </a:r>
                      <a:r>
                        <a:rPr lang="en-GB" sz="1800" baseline="0" dirty="0">
                          <a:solidFill>
                            <a:schemeClr val="tx1"/>
                          </a:solidFill>
                        </a:rPr>
                        <a:t> per night 5 times a week</a:t>
                      </a:r>
                      <a:endParaRPr lang="en-GB" sz="1800" dirty="0">
                        <a:solidFill>
                          <a:schemeClr val="tx1"/>
                        </a:solidFill>
                      </a:endParaRPr>
                    </a:p>
                  </a:txBody>
                  <a:tcPr>
                    <a:noFill/>
                  </a:tcPr>
                </a:tc>
                <a:tc>
                  <a:txBody>
                    <a:bodyPr/>
                    <a:lstStyle/>
                    <a:p>
                      <a:pPr algn="l"/>
                      <a:r>
                        <a:rPr lang="en-GB" sz="1800" dirty="0">
                          <a:solidFill>
                            <a:schemeClr val="tx1"/>
                          </a:solidFill>
                        </a:rPr>
                        <a:t>Child B reads 4 minutes or</a:t>
                      </a:r>
                      <a:r>
                        <a:rPr lang="en-GB" sz="1800" baseline="0" dirty="0">
                          <a:solidFill>
                            <a:schemeClr val="tx1"/>
                          </a:solidFill>
                        </a:rPr>
                        <a:t> less per night</a:t>
                      </a:r>
                      <a:endParaRPr lang="en-GB" sz="1800" dirty="0">
                        <a:solidFill>
                          <a:schemeClr val="tx1"/>
                        </a:solidFill>
                      </a:endParaRPr>
                    </a:p>
                  </a:txBody>
                  <a:tcPr>
                    <a:noFill/>
                  </a:tcPr>
                </a:tc>
                <a:extLst>
                  <a:ext uri="{0D108BD9-81ED-4DB2-BD59-A6C34878D82A}">
                    <a16:rowId xmlns:a16="http://schemas.microsoft.com/office/drawing/2014/main" val="2982851164"/>
                  </a:ext>
                </a:extLst>
              </a:tr>
              <a:tr h="675003">
                <a:tc>
                  <a:txBody>
                    <a:bodyPr/>
                    <a:lstStyle/>
                    <a:p>
                      <a:pPr algn="l"/>
                      <a:r>
                        <a:rPr lang="en-GB" sz="1800" b="1" dirty="0">
                          <a:solidFill>
                            <a:schemeClr val="tx1"/>
                          </a:solidFill>
                        </a:rPr>
                        <a:t>In one</a:t>
                      </a:r>
                      <a:r>
                        <a:rPr lang="en-GB" sz="1800" b="1" baseline="0" dirty="0">
                          <a:solidFill>
                            <a:schemeClr val="tx1"/>
                          </a:solidFill>
                        </a:rPr>
                        <a:t> week</a:t>
                      </a:r>
                    </a:p>
                    <a:p>
                      <a:pPr algn="l"/>
                      <a:r>
                        <a:rPr lang="en-GB" sz="1800" b="1" baseline="0" dirty="0">
                          <a:solidFill>
                            <a:schemeClr val="tx1"/>
                          </a:solidFill>
                        </a:rPr>
                        <a:t>100 minutes reading</a:t>
                      </a:r>
                      <a:endParaRPr lang="en-GB" sz="1800" b="1" dirty="0">
                        <a:solidFill>
                          <a:schemeClr val="tx1"/>
                        </a:solidFill>
                      </a:endParaRPr>
                    </a:p>
                  </a:txBody>
                  <a:tcPr>
                    <a:noFill/>
                  </a:tcPr>
                </a:tc>
                <a:tc>
                  <a:txBody>
                    <a:bodyPr/>
                    <a:lstStyle/>
                    <a:p>
                      <a:pPr algn="l"/>
                      <a:r>
                        <a:rPr lang="en-GB" sz="1800" b="1" dirty="0">
                          <a:solidFill>
                            <a:schemeClr val="tx1"/>
                          </a:solidFill>
                        </a:rPr>
                        <a:t>In</a:t>
                      </a:r>
                      <a:r>
                        <a:rPr lang="en-GB" sz="1800" b="1" baseline="0" dirty="0">
                          <a:solidFill>
                            <a:schemeClr val="tx1"/>
                          </a:solidFill>
                        </a:rPr>
                        <a:t> one week </a:t>
                      </a:r>
                    </a:p>
                    <a:p>
                      <a:pPr algn="l"/>
                      <a:r>
                        <a:rPr lang="en-GB" sz="1800" b="1" baseline="0" dirty="0">
                          <a:solidFill>
                            <a:schemeClr val="tx1"/>
                          </a:solidFill>
                        </a:rPr>
                        <a:t>20 minutes reading</a:t>
                      </a:r>
                      <a:endParaRPr lang="en-GB" sz="1800" b="1" dirty="0">
                        <a:solidFill>
                          <a:schemeClr val="tx1"/>
                        </a:solidFill>
                      </a:endParaRPr>
                    </a:p>
                  </a:txBody>
                  <a:tcPr>
                    <a:noFill/>
                  </a:tcPr>
                </a:tc>
                <a:extLst>
                  <a:ext uri="{0D108BD9-81ED-4DB2-BD59-A6C34878D82A}">
                    <a16:rowId xmlns:a16="http://schemas.microsoft.com/office/drawing/2014/main" val="2272498312"/>
                  </a:ext>
                </a:extLst>
              </a:tr>
              <a:tr h="675003">
                <a:tc>
                  <a:txBody>
                    <a:bodyPr/>
                    <a:lstStyle/>
                    <a:p>
                      <a:pPr algn="l"/>
                      <a:r>
                        <a:rPr lang="en-GB" sz="1800" b="1" dirty="0">
                          <a:solidFill>
                            <a:schemeClr val="tx1"/>
                          </a:solidFill>
                        </a:rPr>
                        <a:t>In one</a:t>
                      </a:r>
                      <a:r>
                        <a:rPr lang="en-GB" sz="1800" b="1" baseline="0" dirty="0">
                          <a:solidFill>
                            <a:schemeClr val="tx1"/>
                          </a:solidFill>
                        </a:rPr>
                        <a:t> month</a:t>
                      </a:r>
                    </a:p>
                    <a:p>
                      <a:pPr algn="l"/>
                      <a:r>
                        <a:rPr lang="en-GB" sz="1800" b="1" baseline="0" dirty="0">
                          <a:solidFill>
                            <a:schemeClr val="tx1"/>
                          </a:solidFill>
                        </a:rPr>
                        <a:t>400 minutes reading</a:t>
                      </a:r>
                      <a:endParaRPr lang="en-GB" sz="1800" b="1" dirty="0">
                        <a:solidFill>
                          <a:schemeClr val="tx1"/>
                        </a:solidFill>
                      </a:endParaRPr>
                    </a:p>
                  </a:txBody>
                  <a:tcPr>
                    <a:noFill/>
                  </a:tcPr>
                </a:tc>
                <a:tc>
                  <a:txBody>
                    <a:bodyPr/>
                    <a:lstStyle/>
                    <a:p>
                      <a:pPr algn="l"/>
                      <a:r>
                        <a:rPr lang="en-GB" sz="1800" b="1" dirty="0">
                          <a:solidFill>
                            <a:schemeClr val="tx1"/>
                          </a:solidFill>
                        </a:rPr>
                        <a:t>In one month </a:t>
                      </a:r>
                    </a:p>
                    <a:p>
                      <a:pPr algn="l"/>
                      <a:r>
                        <a:rPr lang="en-GB" sz="1800" b="1" dirty="0">
                          <a:solidFill>
                            <a:schemeClr val="tx1"/>
                          </a:solidFill>
                        </a:rPr>
                        <a:t>80 minutes reading</a:t>
                      </a:r>
                    </a:p>
                  </a:txBody>
                  <a:tcPr>
                    <a:noFill/>
                  </a:tcPr>
                </a:tc>
                <a:extLst>
                  <a:ext uri="{0D108BD9-81ED-4DB2-BD59-A6C34878D82A}">
                    <a16:rowId xmlns:a16="http://schemas.microsoft.com/office/drawing/2014/main" val="544779102"/>
                  </a:ext>
                </a:extLst>
              </a:tr>
              <a:tr h="675003">
                <a:tc>
                  <a:txBody>
                    <a:bodyPr/>
                    <a:lstStyle/>
                    <a:p>
                      <a:pPr algn="l"/>
                      <a:r>
                        <a:rPr lang="en-GB" sz="1800" b="1" dirty="0">
                          <a:solidFill>
                            <a:schemeClr val="tx1"/>
                          </a:solidFill>
                        </a:rPr>
                        <a:t>In one</a:t>
                      </a:r>
                      <a:r>
                        <a:rPr lang="en-GB" sz="1800" b="1" baseline="0" dirty="0">
                          <a:solidFill>
                            <a:schemeClr val="tx1"/>
                          </a:solidFill>
                        </a:rPr>
                        <a:t> school year </a:t>
                      </a:r>
                    </a:p>
                    <a:p>
                      <a:pPr algn="l"/>
                      <a:r>
                        <a:rPr lang="en-GB" sz="1800" b="1" baseline="0" dirty="0">
                          <a:solidFill>
                            <a:schemeClr val="tx1"/>
                          </a:solidFill>
                        </a:rPr>
                        <a:t>3,600 minutes of reading</a:t>
                      </a:r>
                    </a:p>
                  </a:txBody>
                  <a:tcPr>
                    <a:noFill/>
                  </a:tcPr>
                </a:tc>
                <a:tc>
                  <a:txBody>
                    <a:bodyPr/>
                    <a:lstStyle/>
                    <a:p>
                      <a:pPr algn="l"/>
                      <a:r>
                        <a:rPr lang="en-GB" sz="1800" b="1" dirty="0">
                          <a:solidFill>
                            <a:schemeClr val="tx1"/>
                          </a:solidFill>
                        </a:rPr>
                        <a:t>In one school year</a:t>
                      </a:r>
                    </a:p>
                    <a:p>
                      <a:pPr algn="l"/>
                      <a:r>
                        <a:rPr lang="en-GB" sz="1800" b="1" dirty="0">
                          <a:solidFill>
                            <a:schemeClr val="tx1"/>
                          </a:solidFill>
                        </a:rPr>
                        <a:t>720</a:t>
                      </a:r>
                      <a:r>
                        <a:rPr lang="en-GB" sz="1800" b="1" baseline="0" dirty="0">
                          <a:solidFill>
                            <a:schemeClr val="tx1"/>
                          </a:solidFill>
                        </a:rPr>
                        <a:t> minutes reading</a:t>
                      </a:r>
                      <a:endParaRPr lang="en-GB" sz="1800" b="1" dirty="0">
                        <a:solidFill>
                          <a:schemeClr val="tx1"/>
                        </a:solidFill>
                      </a:endParaRPr>
                    </a:p>
                  </a:txBody>
                  <a:tcPr>
                    <a:noFill/>
                  </a:tcPr>
                </a:tc>
                <a:extLst>
                  <a:ext uri="{0D108BD9-81ED-4DB2-BD59-A6C34878D82A}">
                    <a16:rowId xmlns:a16="http://schemas.microsoft.com/office/drawing/2014/main" val="4284341716"/>
                  </a:ext>
                </a:extLst>
              </a:tr>
              <a:tr h="964290">
                <a:tc>
                  <a:txBody>
                    <a:bodyPr/>
                    <a:lstStyle/>
                    <a:p>
                      <a:pPr algn="l"/>
                      <a:r>
                        <a:rPr lang="en-GB" sz="1800" b="1" dirty="0">
                          <a:solidFill>
                            <a:schemeClr val="tx1"/>
                          </a:solidFill>
                        </a:rPr>
                        <a:t>By</a:t>
                      </a:r>
                      <a:r>
                        <a:rPr lang="en-GB" sz="1800" b="1" baseline="0" dirty="0">
                          <a:solidFill>
                            <a:schemeClr val="tx1"/>
                          </a:solidFill>
                        </a:rPr>
                        <a:t> the end of year 6</a:t>
                      </a:r>
                    </a:p>
                    <a:p>
                      <a:pPr algn="l"/>
                      <a:r>
                        <a:rPr lang="en-GB" sz="1800" b="1" baseline="0" dirty="0">
                          <a:solidFill>
                            <a:schemeClr val="tx1"/>
                          </a:solidFill>
                        </a:rPr>
                        <a:t>28,800 minutes of reading</a:t>
                      </a:r>
                    </a:p>
                    <a:p>
                      <a:pPr algn="l"/>
                      <a:r>
                        <a:rPr lang="en-GB" sz="1800" b="1" baseline="0" dirty="0">
                          <a:solidFill>
                            <a:schemeClr val="tx1"/>
                          </a:solidFill>
                        </a:rPr>
                        <a:t>(80 school days)</a:t>
                      </a:r>
                      <a:endParaRPr lang="en-GB" sz="1800" b="1" dirty="0">
                        <a:solidFill>
                          <a:schemeClr val="tx1"/>
                        </a:solidFill>
                      </a:endParaRPr>
                    </a:p>
                  </a:txBody>
                  <a:tcPr>
                    <a:noFill/>
                  </a:tcPr>
                </a:tc>
                <a:tc>
                  <a:txBody>
                    <a:bodyPr/>
                    <a:lstStyle/>
                    <a:p>
                      <a:pPr algn="l"/>
                      <a:r>
                        <a:rPr lang="en-GB" sz="1800" b="1" dirty="0">
                          <a:solidFill>
                            <a:schemeClr val="tx1"/>
                          </a:solidFill>
                        </a:rPr>
                        <a:t>By the end of year</a:t>
                      </a:r>
                      <a:r>
                        <a:rPr lang="en-GB" sz="1800" b="1" baseline="0" dirty="0">
                          <a:solidFill>
                            <a:schemeClr val="tx1"/>
                          </a:solidFill>
                        </a:rPr>
                        <a:t> 6</a:t>
                      </a:r>
                    </a:p>
                    <a:p>
                      <a:pPr algn="l"/>
                      <a:r>
                        <a:rPr lang="en-GB" sz="1800" b="1" baseline="0" dirty="0">
                          <a:solidFill>
                            <a:schemeClr val="tx1"/>
                          </a:solidFill>
                        </a:rPr>
                        <a:t>5,760 minutes reading</a:t>
                      </a:r>
                    </a:p>
                    <a:p>
                      <a:pPr algn="l"/>
                      <a:r>
                        <a:rPr lang="en-GB" sz="1800" b="1" baseline="0" dirty="0">
                          <a:solidFill>
                            <a:schemeClr val="tx1"/>
                          </a:solidFill>
                        </a:rPr>
                        <a:t>(16 school days)</a:t>
                      </a:r>
                      <a:endParaRPr lang="en-GB" sz="1800" b="1" dirty="0">
                        <a:solidFill>
                          <a:schemeClr val="tx1"/>
                        </a:solidFill>
                      </a:endParaRPr>
                    </a:p>
                  </a:txBody>
                  <a:tcPr>
                    <a:noFill/>
                  </a:tcPr>
                </a:tc>
                <a:extLst>
                  <a:ext uri="{0D108BD9-81ED-4DB2-BD59-A6C34878D82A}">
                    <a16:rowId xmlns:a16="http://schemas.microsoft.com/office/drawing/2014/main" val="1427617012"/>
                  </a:ext>
                </a:extLst>
              </a:tr>
            </a:tbl>
          </a:graphicData>
        </a:graphic>
      </p:graphicFrame>
      <p:pic>
        <p:nvPicPr>
          <p:cNvPr id="6" name="Picture 5"/>
          <p:cNvPicPr>
            <a:picLocks noChangeAspect="1"/>
          </p:cNvPicPr>
          <p:nvPr/>
        </p:nvPicPr>
        <p:blipFill rotWithShape="1">
          <a:blip r:embed="rId2"/>
          <a:srcRect l="5278" t="5437" r="4584" b="2122"/>
          <a:stretch/>
        </p:blipFill>
        <p:spPr>
          <a:xfrm>
            <a:off x="6180471" y="3614859"/>
            <a:ext cx="476250" cy="359833"/>
          </a:xfrm>
          <a:prstGeom prst="rect">
            <a:avLst/>
          </a:prstGeom>
        </p:spPr>
      </p:pic>
      <p:pic>
        <p:nvPicPr>
          <p:cNvPr id="7" name="Picture 6"/>
          <p:cNvPicPr>
            <a:picLocks noChangeAspect="1"/>
          </p:cNvPicPr>
          <p:nvPr/>
        </p:nvPicPr>
        <p:blipFill rotWithShape="1">
          <a:blip r:embed="rId2"/>
          <a:srcRect l="5278" t="5437" r="4584" b="2122"/>
          <a:stretch/>
        </p:blipFill>
        <p:spPr>
          <a:xfrm>
            <a:off x="5440303" y="4327509"/>
            <a:ext cx="476250" cy="359833"/>
          </a:xfrm>
          <a:prstGeom prst="rect">
            <a:avLst/>
          </a:prstGeom>
        </p:spPr>
      </p:pic>
      <p:pic>
        <p:nvPicPr>
          <p:cNvPr id="8" name="Picture 7"/>
          <p:cNvPicPr>
            <a:picLocks noChangeAspect="1"/>
          </p:cNvPicPr>
          <p:nvPr/>
        </p:nvPicPr>
        <p:blipFill rotWithShape="1">
          <a:blip r:embed="rId2"/>
          <a:srcRect l="5278" t="5437" r="4584" b="2122"/>
          <a:stretch/>
        </p:blipFill>
        <p:spPr>
          <a:xfrm>
            <a:off x="5920221" y="4326733"/>
            <a:ext cx="476250" cy="359833"/>
          </a:xfrm>
          <a:prstGeom prst="rect">
            <a:avLst/>
          </a:prstGeom>
        </p:spPr>
      </p:pic>
      <p:pic>
        <p:nvPicPr>
          <p:cNvPr id="9" name="Picture 8"/>
          <p:cNvPicPr>
            <a:picLocks noChangeAspect="1"/>
          </p:cNvPicPr>
          <p:nvPr/>
        </p:nvPicPr>
        <p:blipFill rotWithShape="1">
          <a:blip r:embed="rId2"/>
          <a:srcRect l="5278" t="5437" r="4584" b="2122"/>
          <a:stretch/>
        </p:blipFill>
        <p:spPr>
          <a:xfrm>
            <a:off x="6396471" y="4320547"/>
            <a:ext cx="476250" cy="342540"/>
          </a:xfrm>
          <a:prstGeom prst="rect">
            <a:avLst/>
          </a:prstGeom>
        </p:spPr>
      </p:pic>
      <p:pic>
        <p:nvPicPr>
          <p:cNvPr id="10" name="Picture 9"/>
          <p:cNvPicPr>
            <a:picLocks noChangeAspect="1"/>
          </p:cNvPicPr>
          <p:nvPr/>
        </p:nvPicPr>
        <p:blipFill rotWithShape="1">
          <a:blip r:embed="rId2"/>
          <a:srcRect l="5278" t="5437" r="4584" b="2122"/>
          <a:stretch/>
        </p:blipFill>
        <p:spPr>
          <a:xfrm>
            <a:off x="6880057" y="4325798"/>
            <a:ext cx="476250" cy="359833"/>
          </a:xfrm>
          <a:prstGeom prst="rect">
            <a:avLst/>
          </a:prstGeom>
        </p:spPr>
      </p:pic>
      <p:pic>
        <p:nvPicPr>
          <p:cNvPr id="11" name="Picture 10"/>
          <p:cNvPicPr>
            <a:picLocks noChangeAspect="1"/>
          </p:cNvPicPr>
          <p:nvPr/>
        </p:nvPicPr>
        <p:blipFill rotWithShape="1">
          <a:blip r:embed="rId2"/>
          <a:srcRect l="5278" t="5437" r="4584" b="2122"/>
          <a:stretch/>
        </p:blipFill>
        <p:spPr>
          <a:xfrm>
            <a:off x="7092810" y="4934902"/>
            <a:ext cx="216000" cy="163200"/>
          </a:xfrm>
          <a:prstGeom prst="rect">
            <a:avLst/>
          </a:prstGeom>
        </p:spPr>
      </p:pic>
      <p:pic>
        <p:nvPicPr>
          <p:cNvPr id="12" name="Picture 11"/>
          <p:cNvPicPr>
            <a:picLocks noChangeAspect="1"/>
          </p:cNvPicPr>
          <p:nvPr/>
        </p:nvPicPr>
        <p:blipFill rotWithShape="1">
          <a:blip r:embed="rId2"/>
          <a:srcRect l="5278" t="5437" r="4584" b="2122"/>
          <a:stretch/>
        </p:blipFill>
        <p:spPr>
          <a:xfrm>
            <a:off x="6238673" y="4929821"/>
            <a:ext cx="216000" cy="163200"/>
          </a:xfrm>
          <a:prstGeom prst="rect">
            <a:avLst/>
          </a:prstGeom>
        </p:spPr>
      </p:pic>
      <p:pic>
        <p:nvPicPr>
          <p:cNvPr id="13" name="Picture 12"/>
          <p:cNvPicPr>
            <a:picLocks noChangeAspect="1"/>
          </p:cNvPicPr>
          <p:nvPr/>
        </p:nvPicPr>
        <p:blipFill rotWithShape="1">
          <a:blip r:embed="rId2"/>
          <a:srcRect l="5278" t="5437" r="4584" b="2122"/>
          <a:stretch/>
        </p:blipFill>
        <p:spPr>
          <a:xfrm>
            <a:off x="6876810" y="4929821"/>
            <a:ext cx="216000" cy="163200"/>
          </a:xfrm>
          <a:prstGeom prst="rect">
            <a:avLst/>
          </a:prstGeom>
        </p:spPr>
      </p:pic>
      <p:pic>
        <p:nvPicPr>
          <p:cNvPr id="14" name="Picture 13"/>
          <p:cNvPicPr>
            <a:picLocks noChangeAspect="1"/>
          </p:cNvPicPr>
          <p:nvPr/>
        </p:nvPicPr>
        <p:blipFill rotWithShape="1">
          <a:blip r:embed="rId2"/>
          <a:srcRect l="5278" t="5437" r="4584" b="2122"/>
          <a:stretch/>
        </p:blipFill>
        <p:spPr>
          <a:xfrm>
            <a:off x="6660810" y="4929821"/>
            <a:ext cx="216000" cy="163200"/>
          </a:xfrm>
          <a:prstGeom prst="rect">
            <a:avLst/>
          </a:prstGeom>
        </p:spPr>
      </p:pic>
      <p:pic>
        <p:nvPicPr>
          <p:cNvPr id="15" name="Picture 14"/>
          <p:cNvPicPr>
            <a:picLocks noChangeAspect="1"/>
          </p:cNvPicPr>
          <p:nvPr/>
        </p:nvPicPr>
        <p:blipFill rotWithShape="1">
          <a:blip r:embed="rId2"/>
          <a:srcRect l="5278" t="5437" r="4584" b="2122"/>
          <a:stretch/>
        </p:blipFill>
        <p:spPr>
          <a:xfrm>
            <a:off x="6444810" y="4929821"/>
            <a:ext cx="216000" cy="163200"/>
          </a:xfrm>
          <a:prstGeom prst="rect">
            <a:avLst/>
          </a:prstGeom>
        </p:spPr>
      </p:pic>
      <p:pic>
        <p:nvPicPr>
          <p:cNvPr id="16" name="Picture 15"/>
          <p:cNvPicPr>
            <a:picLocks noChangeAspect="1"/>
          </p:cNvPicPr>
          <p:nvPr/>
        </p:nvPicPr>
        <p:blipFill rotWithShape="1">
          <a:blip r:embed="rId2"/>
          <a:srcRect l="5278" t="5437" r="4584" b="2122"/>
          <a:stretch/>
        </p:blipFill>
        <p:spPr>
          <a:xfrm>
            <a:off x="6011917" y="4933516"/>
            <a:ext cx="216000" cy="163200"/>
          </a:xfrm>
          <a:prstGeom prst="rect">
            <a:avLst/>
          </a:prstGeom>
        </p:spPr>
      </p:pic>
      <p:pic>
        <p:nvPicPr>
          <p:cNvPr id="17" name="Picture 16"/>
          <p:cNvPicPr>
            <a:picLocks noChangeAspect="1"/>
          </p:cNvPicPr>
          <p:nvPr/>
        </p:nvPicPr>
        <p:blipFill rotWithShape="1">
          <a:blip r:embed="rId2"/>
          <a:srcRect l="5278" t="5437" r="4584" b="2122"/>
          <a:stretch/>
        </p:blipFill>
        <p:spPr>
          <a:xfrm>
            <a:off x="5795024" y="4933648"/>
            <a:ext cx="216000" cy="163200"/>
          </a:xfrm>
          <a:prstGeom prst="rect">
            <a:avLst/>
          </a:prstGeom>
        </p:spPr>
      </p:pic>
      <p:pic>
        <p:nvPicPr>
          <p:cNvPr id="18" name="Picture 17"/>
          <p:cNvPicPr>
            <a:picLocks noChangeAspect="1"/>
          </p:cNvPicPr>
          <p:nvPr/>
        </p:nvPicPr>
        <p:blipFill rotWithShape="1">
          <a:blip r:embed="rId2"/>
          <a:srcRect l="5278" t="5437" r="4584" b="2122"/>
          <a:stretch/>
        </p:blipFill>
        <p:spPr>
          <a:xfrm>
            <a:off x="5578578" y="4926041"/>
            <a:ext cx="216000" cy="163200"/>
          </a:xfrm>
          <a:prstGeom prst="rect">
            <a:avLst/>
          </a:prstGeom>
        </p:spPr>
      </p:pic>
      <p:pic>
        <p:nvPicPr>
          <p:cNvPr id="19" name="Picture 18"/>
          <p:cNvPicPr>
            <a:picLocks noChangeAspect="1"/>
          </p:cNvPicPr>
          <p:nvPr/>
        </p:nvPicPr>
        <p:blipFill rotWithShape="1">
          <a:blip r:embed="rId2"/>
          <a:srcRect l="5278" t="5437" r="4584" b="2122"/>
          <a:stretch/>
        </p:blipFill>
        <p:spPr>
          <a:xfrm>
            <a:off x="5361685" y="4925092"/>
            <a:ext cx="216000" cy="163200"/>
          </a:xfrm>
          <a:prstGeom prst="rect">
            <a:avLst/>
          </a:prstGeom>
        </p:spPr>
      </p:pic>
      <p:pic>
        <p:nvPicPr>
          <p:cNvPr id="20" name="Picture 19"/>
          <p:cNvPicPr>
            <a:picLocks noChangeAspect="1"/>
          </p:cNvPicPr>
          <p:nvPr/>
        </p:nvPicPr>
        <p:blipFill rotWithShape="1">
          <a:blip r:embed="rId2"/>
          <a:srcRect l="5278" t="5437" r="4584" b="2122"/>
          <a:stretch/>
        </p:blipFill>
        <p:spPr>
          <a:xfrm>
            <a:off x="5356977" y="5085184"/>
            <a:ext cx="216000" cy="163200"/>
          </a:xfrm>
          <a:prstGeom prst="rect">
            <a:avLst/>
          </a:prstGeom>
        </p:spPr>
      </p:pic>
      <p:pic>
        <p:nvPicPr>
          <p:cNvPr id="21" name="Picture 20"/>
          <p:cNvPicPr>
            <a:picLocks noChangeAspect="1"/>
          </p:cNvPicPr>
          <p:nvPr/>
        </p:nvPicPr>
        <p:blipFill rotWithShape="1">
          <a:blip r:embed="rId2"/>
          <a:srcRect l="5278" t="5437" r="4584" b="2122"/>
          <a:stretch/>
        </p:blipFill>
        <p:spPr>
          <a:xfrm>
            <a:off x="5576245" y="5090011"/>
            <a:ext cx="216000" cy="163200"/>
          </a:xfrm>
          <a:prstGeom prst="rect">
            <a:avLst/>
          </a:prstGeom>
        </p:spPr>
      </p:pic>
      <p:pic>
        <p:nvPicPr>
          <p:cNvPr id="22" name="Picture 21"/>
          <p:cNvPicPr>
            <a:picLocks noChangeAspect="1"/>
          </p:cNvPicPr>
          <p:nvPr/>
        </p:nvPicPr>
        <p:blipFill rotWithShape="1">
          <a:blip r:embed="rId2"/>
          <a:srcRect l="5278" t="5437" r="4584" b="2122"/>
          <a:stretch/>
        </p:blipFill>
        <p:spPr>
          <a:xfrm>
            <a:off x="5795493" y="5098008"/>
            <a:ext cx="216000" cy="163200"/>
          </a:xfrm>
          <a:prstGeom prst="rect">
            <a:avLst/>
          </a:prstGeom>
        </p:spPr>
      </p:pic>
      <p:pic>
        <p:nvPicPr>
          <p:cNvPr id="23" name="Picture 22"/>
          <p:cNvPicPr>
            <a:picLocks noChangeAspect="1"/>
          </p:cNvPicPr>
          <p:nvPr/>
        </p:nvPicPr>
        <p:blipFill rotWithShape="1">
          <a:blip r:embed="rId2"/>
          <a:srcRect l="5278" t="5437" r="4584" b="2122"/>
          <a:stretch/>
        </p:blipFill>
        <p:spPr>
          <a:xfrm>
            <a:off x="6015416" y="5098008"/>
            <a:ext cx="216000" cy="163200"/>
          </a:xfrm>
          <a:prstGeom prst="rect">
            <a:avLst/>
          </a:prstGeom>
        </p:spPr>
      </p:pic>
      <p:pic>
        <p:nvPicPr>
          <p:cNvPr id="24" name="Picture 23"/>
          <p:cNvPicPr>
            <a:picLocks noChangeAspect="1"/>
          </p:cNvPicPr>
          <p:nvPr/>
        </p:nvPicPr>
        <p:blipFill rotWithShape="1">
          <a:blip r:embed="rId2"/>
          <a:srcRect l="5278" t="5437" r="4584" b="2122"/>
          <a:stretch/>
        </p:blipFill>
        <p:spPr>
          <a:xfrm>
            <a:off x="6234663" y="5093021"/>
            <a:ext cx="216000" cy="163200"/>
          </a:xfrm>
          <a:prstGeom prst="rect">
            <a:avLst/>
          </a:prstGeom>
        </p:spPr>
      </p:pic>
      <p:pic>
        <p:nvPicPr>
          <p:cNvPr id="25" name="Picture 24"/>
          <p:cNvPicPr>
            <a:picLocks noChangeAspect="1"/>
          </p:cNvPicPr>
          <p:nvPr/>
        </p:nvPicPr>
        <p:blipFill rotWithShape="1">
          <a:blip r:embed="rId2"/>
          <a:srcRect l="5278" t="5437" r="4584" b="2122"/>
          <a:stretch/>
        </p:blipFill>
        <p:spPr>
          <a:xfrm>
            <a:off x="6452734" y="5093021"/>
            <a:ext cx="216000" cy="163200"/>
          </a:xfrm>
          <a:prstGeom prst="rect">
            <a:avLst/>
          </a:prstGeom>
        </p:spPr>
      </p:pic>
      <p:pic>
        <p:nvPicPr>
          <p:cNvPr id="26" name="Picture 25"/>
          <p:cNvPicPr>
            <a:picLocks noChangeAspect="1"/>
          </p:cNvPicPr>
          <p:nvPr/>
        </p:nvPicPr>
        <p:blipFill rotWithShape="1">
          <a:blip r:embed="rId2"/>
          <a:srcRect l="5278" t="5437" r="4584" b="2122"/>
          <a:stretch/>
        </p:blipFill>
        <p:spPr>
          <a:xfrm>
            <a:off x="6664057" y="5093021"/>
            <a:ext cx="216000" cy="163200"/>
          </a:xfrm>
          <a:prstGeom prst="rect">
            <a:avLst/>
          </a:prstGeom>
        </p:spPr>
      </p:pic>
      <p:pic>
        <p:nvPicPr>
          <p:cNvPr id="27" name="Picture 26"/>
          <p:cNvPicPr>
            <a:picLocks noChangeAspect="1"/>
          </p:cNvPicPr>
          <p:nvPr/>
        </p:nvPicPr>
        <p:blipFill rotWithShape="1">
          <a:blip r:embed="rId2"/>
          <a:srcRect l="5278" t="5437" r="4584" b="2122"/>
          <a:stretch/>
        </p:blipFill>
        <p:spPr>
          <a:xfrm>
            <a:off x="6876810" y="5094611"/>
            <a:ext cx="216000" cy="163200"/>
          </a:xfrm>
          <a:prstGeom prst="rect">
            <a:avLst/>
          </a:prstGeom>
        </p:spPr>
      </p:pic>
      <p:pic>
        <p:nvPicPr>
          <p:cNvPr id="28" name="Picture 27"/>
          <p:cNvPicPr>
            <a:picLocks noChangeAspect="1"/>
          </p:cNvPicPr>
          <p:nvPr/>
        </p:nvPicPr>
        <p:blipFill rotWithShape="1">
          <a:blip r:embed="rId2"/>
          <a:srcRect l="5278" t="5437" r="4584" b="2122"/>
          <a:stretch/>
        </p:blipFill>
        <p:spPr>
          <a:xfrm>
            <a:off x="7088133" y="5099692"/>
            <a:ext cx="216000" cy="163200"/>
          </a:xfrm>
          <a:prstGeom prst="rect">
            <a:avLst/>
          </a:prstGeom>
        </p:spPr>
      </p:pic>
      <p:pic>
        <p:nvPicPr>
          <p:cNvPr id="29" name="Picture 28"/>
          <p:cNvPicPr>
            <a:picLocks noChangeAspect="1"/>
          </p:cNvPicPr>
          <p:nvPr/>
        </p:nvPicPr>
        <p:blipFill rotWithShape="1">
          <a:blip r:embed="rId2"/>
          <a:srcRect l="5278" t="5437" r="4584" b="2122"/>
          <a:stretch/>
        </p:blipFill>
        <p:spPr>
          <a:xfrm>
            <a:off x="7083456" y="5262892"/>
            <a:ext cx="216000" cy="163200"/>
          </a:xfrm>
          <a:prstGeom prst="rect">
            <a:avLst/>
          </a:prstGeom>
        </p:spPr>
      </p:pic>
      <p:pic>
        <p:nvPicPr>
          <p:cNvPr id="30" name="Picture 29"/>
          <p:cNvPicPr>
            <a:picLocks noChangeAspect="1"/>
          </p:cNvPicPr>
          <p:nvPr/>
        </p:nvPicPr>
        <p:blipFill rotWithShape="1">
          <a:blip r:embed="rId2"/>
          <a:srcRect l="5278" t="5437" r="4584" b="2122"/>
          <a:stretch/>
        </p:blipFill>
        <p:spPr>
          <a:xfrm>
            <a:off x="6865118" y="5262892"/>
            <a:ext cx="216000" cy="163200"/>
          </a:xfrm>
          <a:prstGeom prst="rect">
            <a:avLst/>
          </a:prstGeom>
        </p:spPr>
      </p:pic>
      <p:pic>
        <p:nvPicPr>
          <p:cNvPr id="31" name="Picture 30"/>
          <p:cNvPicPr>
            <a:picLocks noChangeAspect="1"/>
          </p:cNvPicPr>
          <p:nvPr/>
        </p:nvPicPr>
        <p:blipFill rotWithShape="1">
          <a:blip r:embed="rId2"/>
          <a:srcRect l="5278" t="5437" r="4584" b="2122"/>
          <a:stretch/>
        </p:blipFill>
        <p:spPr>
          <a:xfrm>
            <a:off x="5356781" y="5423012"/>
            <a:ext cx="216000" cy="163200"/>
          </a:xfrm>
          <a:prstGeom prst="rect">
            <a:avLst/>
          </a:prstGeom>
        </p:spPr>
      </p:pic>
      <p:pic>
        <p:nvPicPr>
          <p:cNvPr id="32" name="Picture 31"/>
          <p:cNvPicPr>
            <a:picLocks noChangeAspect="1"/>
          </p:cNvPicPr>
          <p:nvPr/>
        </p:nvPicPr>
        <p:blipFill rotWithShape="1">
          <a:blip r:embed="rId2"/>
          <a:srcRect l="5278" t="5437" r="4584" b="2122"/>
          <a:stretch/>
        </p:blipFill>
        <p:spPr>
          <a:xfrm>
            <a:off x="5357343" y="5254098"/>
            <a:ext cx="216000" cy="163200"/>
          </a:xfrm>
          <a:prstGeom prst="rect">
            <a:avLst/>
          </a:prstGeom>
        </p:spPr>
      </p:pic>
      <p:pic>
        <p:nvPicPr>
          <p:cNvPr id="33" name="Picture 32"/>
          <p:cNvPicPr>
            <a:picLocks noChangeAspect="1"/>
          </p:cNvPicPr>
          <p:nvPr/>
        </p:nvPicPr>
        <p:blipFill rotWithShape="1">
          <a:blip r:embed="rId2"/>
          <a:srcRect l="5278" t="5437" r="4584" b="2122"/>
          <a:stretch/>
        </p:blipFill>
        <p:spPr>
          <a:xfrm>
            <a:off x="5796471" y="5421430"/>
            <a:ext cx="216000" cy="163200"/>
          </a:xfrm>
          <a:prstGeom prst="rect">
            <a:avLst/>
          </a:prstGeom>
        </p:spPr>
      </p:pic>
      <p:pic>
        <p:nvPicPr>
          <p:cNvPr id="34" name="Picture 33"/>
          <p:cNvPicPr>
            <a:picLocks noChangeAspect="1"/>
          </p:cNvPicPr>
          <p:nvPr/>
        </p:nvPicPr>
        <p:blipFill rotWithShape="1">
          <a:blip r:embed="rId2"/>
          <a:srcRect l="5278" t="5437" r="4584" b="2122"/>
          <a:stretch/>
        </p:blipFill>
        <p:spPr>
          <a:xfrm>
            <a:off x="6011627" y="5421298"/>
            <a:ext cx="216000" cy="163200"/>
          </a:xfrm>
          <a:prstGeom prst="rect">
            <a:avLst/>
          </a:prstGeom>
        </p:spPr>
      </p:pic>
      <p:pic>
        <p:nvPicPr>
          <p:cNvPr id="35" name="Picture 34"/>
          <p:cNvPicPr>
            <a:picLocks noChangeAspect="1"/>
          </p:cNvPicPr>
          <p:nvPr/>
        </p:nvPicPr>
        <p:blipFill rotWithShape="1">
          <a:blip r:embed="rId2"/>
          <a:srcRect l="5278" t="5437" r="4584" b="2122"/>
          <a:stretch/>
        </p:blipFill>
        <p:spPr>
          <a:xfrm>
            <a:off x="5574622" y="5254098"/>
            <a:ext cx="216000" cy="163200"/>
          </a:xfrm>
          <a:prstGeom prst="rect">
            <a:avLst/>
          </a:prstGeom>
        </p:spPr>
      </p:pic>
      <p:pic>
        <p:nvPicPr>
          <p:cNvPr id="36" name="Picture 35"/>
          <p:cNvPicPr>
            <a:picLocks noChangeAspect="1"/>
          </p:cNvPicPr>
          <p:nvPr/>
        </p:nvPicPr>
        <p:blipFill rotWithShape="1">
          <a:blip r:embed="rId2"/>
          <a:srcRect l="5278" t="5437" r="4584" b="2122"/>
          <a:stretch/>
        </p:blipFill>
        <p:spPr>
          <a:xfrm>
            <a:off x="6013640" y="5261208"/>
            <a:ext cx="216000" cy="163200"/>
          </a:xfrm>
          <a:prstGeom prst="rect">
            <a:avLst/>
          </a:prstGeom>
        </p:spPr>
      </p:pic>
      <p:pic>
        <p:nvPicPr>
          <p:cNvPr id="37" name="Picture 36"/>
          <p:cNvPicPr>
            <a:picLocks noChangeAspect="1"/>
          </p:cNvPicPr>
          <p:nvPr/>
        </p:nvPicPr>
        <p:blipFill rotWithShape="1">
          <a:blip r:embed="rId2"/>
          <a:srcRect l="5278" t="5437" r="4584" b="2122"/>
          <a:stretch/>
        </p:blipFill>
        <p:spPr>
          <a:xfrm>
            <a:off x="6228735" y="5253079"/>
            <a:ext cx="216000" cy="163200"/>
          </a:xfrm>
          <a:prstGeom prst="rect">
            <a:avLst/>
          </a:prstGeom>
        </p:spPr>
      </p:pic>
      <p:pic>
        <p:nvPicPr>
          <p:cNvPr id="38" name="Picture 37"/>
          <p:cNvPicPr>
            <a:picLocks noChangeAspect="1"/>
          </p:cNvPicPr>
          <p:nvPr/>
        </p:nvPicPr>
        <p:blipFill rotWithShape="1">
          <a:blip r:embed="rId2"/>
          <a:srcRect l="5278" t="5437" r="4584" b="2122"/>
          <a:stretch/>
        </p:blipFill>
        <p:spPr>
          <a:xfrm>
            <a:off x="5797078" y="5266195"/>
            <a:ext cx="216000" cy="163200"/>
          </a:xfrm>
          <a:prstGeom prst="rect">
            <a:avLst/>
          </a:prstGeom>
        </p:spPr>
      </p:pic>
      <p:pic>
        <p:nvPicPr>
          <p:cNvPr id="39" name="Picture 38"/>
          <p:cNvPicPr>
            <a:picLocks noChangeAspect="1"/>
          </p:cNvPicPr>
          <p:nvPr/>
        </p:nvPicPr>
        <p:blipFill rotWithShape="1">
          <a:blip r:embed="rId2"/>
          <a:srcRect l="5278" t="5437" r="4584" b="2122"/>
          <a:stretch/>
        </p:blipFill>
        <p:spPr>
          <a:xfrm>
            <a:off x="5574184" y="5416603"/>
            <a:ext cx="216000" cy="163200"/>
          </a:xfrm>
          <a:prstGeom prst="rect">
            <a:avLst/>
          </a:prstGeom>
        </p:spPr>
      </p:pic>
      <p:pic>
        <p:nvPicPr>
          <p:cNvPr id="40" name="Picture 39"/>
          <p:cNvPicPr>
            <a:picLocks noChangeAspect="1"/>
          </p:cNvPicPr>
          <p:nvPr/>
        </p:nvPicPr>
        <p:blipFill rotWithShape="1">
          <a:blip r:embed="rId2"/>
          <a:srcRect l="5278" t="5437" r="4584" b="2122"/>
          <a:stretch/>
        </p:blipFill>
        <p:spPr>
          <a:xfrm>
            <a:off x="6451111" y="5261208"/>
            <a:ext cx="216000" cy="163200"/>
          </a:xfrm>
          <a:prstGeom prst="rect">
            <a:avLst/>
          </a:prstGeom>
        </p:spPr>
      </p:pic>
      <p:pic>
        <p:nvPicPr>
          <p:cNvPr id="41" name="Picture 40"/>
          <p:cNvPicPr>
            <a:picLocks noChangeAspect="1"/>
          </p:cNvPicPr>
          <p:nvPr/>
        </p:nvPicPr>
        <p:blipFill rotWithShape="1">
          <a:blip r:embed="rId2"/>
          <a:srcRect l="5278" t="5437" r="4584" b="2122"/>
          <a:stretch/>
        </p:blipFill>
        <p:spPr>
          <a:xfrm>
            <a:off x="6656721" y="5261208"/>
            <a:ext cx="216000" cy="163200"/>
          </a:xfrm>
          <a:prstGeom prst="rect">
            <a:avLst/>
          </a:prstGeom>
        </p:spPr>
      </p:pic>
      <p:pic>
        <p:nvPicPr>
          <p:cNvPr id="42" name="Picture 41"/>
          <p:cNvPicPr>
            <a:picLocks noChangeAspect="1"/>
          </p:cNvPicPr>
          <p:nvPr/>
        </p:nvPicPr>
        <p:blipFill rotWithShape="1">
          <a:blip r:embed="rId2"/>
          <a:srcRect l="5278" t="5437" r="4584" b="2122"/>
          <a:stretch/>
        </p:blipFill>
        <p:spPr>
          <a:xfrm>
            <a:off x="6222037" y="5416476"/>
            <a:ext cx="216000" cy="163200"/>
          </a:xfrm>
          <a:prstGeom prst="rect">
            <a:avLst/>
          </a:prstGeom>
        </p:spPr>
      </p:pic>
      <p:pic>
        <p:nvPicPr>
          <p:cNvPr id="43" name="Picture 42"/>
          <p:cNvPicPr>
            <a:picLocks noChangeAspect="1"/>
          </p:cNvPicPr>
          <p:nvPr/>
        </p:nvPicPr>
        <p:blipFill rotWithShape="1">
          <a:blip r:embed="rId2"/>
          <a:srcRect l="5278" t="5437" r="4584" b="2122"/>
          <a:stretch/>
        </p:blipFill>
        <p:spPr>
          <a:xfrm>
            <a:off x="6443216" y="5424898"/>
            <a:ext cx="216000" cy="163200"/>
          </a:xfrm>
          <a:prstGeom prst="rect">
            <a:avLst/>
          </a:prstGeom>
        </p:spPr>
      </p:pic>
      <p:pic>
        <p:nvPicPr>
          <p:cNvPr id="44" name="Picture 43"/>
          <p:cNvPicPr>
            <a:picLocks noChangeAspect="1"/>
          </p:cNvPicPr>
          <p:nvPr/>
        </p:nvPicPr>
        <p:blipFill rotWithShape="1">
          <a:blip r:embed="rId2"/>
          <a:srcRect l="5278" t="5437" r="4584" b="2122"/>
          <a:stretch/>
        </p:blipFill>
        <p:spPr>
          <a:xfrm>
            <a:off x="6660389" y="5429395"/>
            <a:ext cx="216000" cy="163200"/>
          </a:xfrm>
          <a:prstGeom prst="rect">
            <a:avLst/>
          </a:prstGeom>
        </p:spPr>
      </p:pic>
      <p:pic>
        <p:nvPicPr>
          <p:cNvPr id="45" name="Picture 44"/>
          <p:cNvPicPr>
            <a:picLocks noChangeAspect="1"/>
          </p:cNvPicPr>
          <p:nvPr/>
        </p:nvPicPr>
        <p:blipFill rotWithShape="1">
          <a:blip r:embed="rId2"/>
          <a:srcRect l="5278" t="5437" r="4584" b="2122"/>
          <a:stretch/>
        </p:blipFill>
        <p:spPr>
          <a:xfrm>
            <a:off x="6857223" y="5423012"/>
            <a:ext cx="216000" cy="163200"/>
          </a:xfrm>
          <a:prstGeom prst="rect">
            <a:avLst/>
          </a:prstGeom>
        </p:spPr>
      </p:pic>
      <p:pic>
        <p:nvPicPr>
          <p:cNvPr id="46" name="Picture 45"/>
          <p:cNvPicPr>
            <a:picLocks noChangeAspect="1"/>
          </p:cNvPicPr>
          <p:nvPr/>
        </p:nvPicPr>
        <p:blipFill rotWithShape="1">
          <a:blip r:embed="rId2"/>
          <a:srcRect l="5278" t="5437" r="4584" b="2122"/>
          <a:stretch/>
        </p:blipFill>
        <p:spPr>
          <a:xfrm>
            <a:off x="7075907" y="5429395"/>
            <a:ext cx="216000" cy="163200"/>
          </a:xfrm>
          <a:prstGeom prst="rect">
            <a:avLst/>
          </a:prstGeom>
        </p:spPr>
      </p:pic>
      <p:pic>
        <p:nvPicPr>
          <p:cNvPr id="47" name="Picture 46"/>
          <p:cNvPicPr>
            <a:picLocks noChangeAspect="1"/>
          </p:cNvPicPr>
          <p:nvPr/>
        </p:nvPicPr>
        <p:blipFill rotWithShape="1">
          <a:blip r:embed="rId3"/>
          <a:srcRect l="20351" t="8703" r="20140" b="7201"/>
          <a:stretch/>
        </p:blipFill>
        <p:spPr>
          <a:xfrm>
            <a:off x="5878549" y="5660203"/>
            <a:ext cx="902976" cy="809886"/>
          </a:xfrm>
          <a:prstGeom prst="rect">
            <a:avLst/>
          </a:prstGeom>
        </p:spPr>
      </p:pic>
      <p:pic>
        <p:nvPicPr>
          <p:cNvPr id="48" name="Picture 47"/>
          <p:cNvPicPr>
            <a:picLocks noChangeAspect="1"/>
          </p:cNvPicPr>
          <p:nvPr/>
        </p:nvPicPr>
        <p:blipFill>
          <a:blip r:embed="rId4"/>
          <a:stretch>
            <a:fillRect/>
          </a:stretch>
        </p:blipFill>
        <p:spPr>
          <a:xfrm>
            <a:off x="10521675" y="4325936"/>
            <a:ext cx="475529" cy="359695"/>
          </a:xfrm>
          <a:prstGeom prst="rect">
            <a:avLst/>
          </a:prstGeom>
        </p:spPr>
      </p:pic>
      <p:pic>
        <p:nvPicPr>
          <p:cNvPr id="49" name="Picture 48"/>
          <p:cNvPicPr>
            <a:picLocks noChangeAspect="1"/>
          </p:cNvPicPr>
          <p:nvPr/>
        </p:nvPicPr>
        <p:blipFill rotWithShape="1">
          <a:blip r:embed="rId2"/>
          <a:srcRect l="5278" t="5437" r="4584" b="2122"/>
          <a:stretch/>
        </p:blipFill>
        <p:spPr>
          <a:xfrm>
            <a:off x="10504143" y="5006692"/>
            <a:ext cx="216000" cy="163200"/>
          </a:xfrm>
          <a:prstGeom prst="rect">
            <a:avLst/>
          </a:prstGeom>
        </p:spPr>
      </p:pic>
      <p:pic>
        <p:nvPicPr>
          <p:cNvPr id="50" name="Picture 49"/>
          <p:cNvPicPr>
            <a:picLocks noChangeAspect="1"/>
          </p:cNvPicPr>
          <p:nvPr/>
        </p:nvPicPr>
        <p:blipFill rotWithShape="1">
          <a:blip r:embed="rId2"/>
          <a:srcRect l="5278" t="5437" r="4584" b="2122"/>
          <a:stretch/>
        </p:blipFill>
        <p:spPr>
          <a:xfrm>
            <a:off x="10074570" y="5000792"/>
            <a:ext cx="216000" cy="163200"/>
          </a:xfrm>
          <a:prstGeom prst="rect">
            <a:avLst/>
          </a:prstGeom>
        </p:spPr>
      </p:pic>
      <p:pic>
        <p:nvPicPr>
          <p:cNvPr id="51" name="Picture 50"/>
          <p:cNvPicPr>
            <a:picLocks noChangeAspect="1"/>
          </p:cNvPicPr>
          <p:nvPr/>
        </p:nvPicPr>
        <p:blipFill rotWithShape="1">
          <a:blip r:embed="rId2"/>
          <a:srcRect l="5278" t="5437" r="4584" b="2122"/>
          <a:stretch/>
        </p:blipFill>
        <p:spPr>
          <a:xfrm>
            <a:off x="10288143" y="5000621"/>
            <a:ext cx="216000" cy="163200"/>
          </a:xfrm>
          <a:prstGeom prst="rect">
            <a:avLst/>
          </a:prstGeom>
        </p:spPr>
      </p:pic>
      <p:pic>
        <p:nvPicPr>
          <p:cNvPr id="52" name="Picture 51"/>
          <p:cNvPicPr>
            <a:picLocks noChangeAspect="1"/>
          </p:cNvPicPr>
          <p:nvPr/>
        </p:nvPicPr>
        <p:blipFill rotWithShape="1">
          <a:blip r:embed="rId2"/>
          <a:srcRect l="5278" t="5437" r="4584" b="2122"/>
          <a:stretch/>
        </p:blipFill>
        <p:spPr>
          <a:xfrm>
            <a:off x="10717716" y="5000621"/>
            <a:ext cx="216000" cy="163200"/>
          </a:xfrm>
          <a:prstGeom prst="rect">
            <a:avLst/>
          </a:prstGeom>
        </p:spPr>
      </p:pic>
      <p:pic>
        <p:nvPicPr>
          <p:cNvPr id="53" name="Picture 52"/>
          <p:cNvPicPr>
            <a:picLocks noChangeAspect="1"/>
          </p:cNvPicPr>
          <p:nvPr/>
        </p:nvPicPr>
        <p:blipFill rotWithShape="1">
          <a:blip r:embed="rId2"/>
          <a:srcRect l="5278" t="5437" r="4584" b="2122"/>
          <a:stretch/>
        </p:blipFill>
        <p:spPr>
          <a:xfrm>
            <a:off x="10933716" y="5000621"/>
            <a:ext cx="216000" cy="163200"/>
          </a:xfrm>
          <a:prstGeom prst="rect">
            <a:avLst/>
          </a:prstGeom>
        </p:spPr>
      </p:pic>
      <p:pic>
        <p:nvPicPr>
          <p:cNvPr id="54" name="Picture 53"/>
          <p:cNvPicPr>
            <a:picLocks noChangeAspect="1"/>
          </p:cNvPicPr>
          <p:nvPr/>
        </p:nvPicPr>
        <p:blipFill rotWithShape="1">
          <a:blip r:embed="rId2"/>
          <a:srcRect l="5278" t="5437" r="4584" b="2122"/>
          <a:stretch/>
        </p:blipFill>
        <p:spPr>
          <a:xfrm>
            <a:off x="11127837" y="5000621"/>
            <a:ext cx="216000" cy="163200"/>
          </a:xfrm>
          <a:prstGeom prst="rect">
            <a:avLst/>
          </a:prstGeom>
        </p:spPr>
      </p:pic>
      <p:pic>
        <p:nvPicPr>
          <p:cNvPr id="55" name="Picture 54"/>
          <p:cNvPicPr>
            <a:picLocks noChangeAspect="1"/>
          </p:cNvPicPr>
          <p:nvPr/>
        </p:nvPicPr>
        <p:blipFill rotWithShape="1">
          <a:blip r:embed="rId2"/>
          <a:srcRect l="5278" t="5437" r="4584" b="2122"/>
          <a:stretch/>
        </p:blipFill>
        <p:spPr>
          <a:xfrm>
            <a:off x="11337874" y="5000621"/>
            <a:ext cx="216000" cy="163200"/>
          </a:xfrm>
          <a:prstGeom prst="rect">
            <a:avLst/>
          </a:prstGeom>
        </p:spPr>
      </p:pic>
      <p:pic>
        <p:nvPicPr>
          <p:cNvPr id="56" name="Picture 55"/>
          <p:cNvPicPr>
            <a:picLocks noChangeAspect="1"/>
          </p:cNvPicPr>
          <p:nvPr/>
        </p:nvPicPr>
        <p:blipFill rotWithShape="1">
          <a:blip r:embed="rId5"/>
          <a:srcRect r="71137"/>
          <a:stretch/>
        </p:blipFill>
        <p:spPr>
          <a:xfrm>
            <a:off x="10673289" y="5660203"/>
            <a:ext cx="260427" cy="804742"/>
          </a:xfrm>
          <a:prstGeom prst="rect">
            <a:avLst/>
          </a:prstGeom>
        </p:spPr>
      </p:pic>
      <p:pic>
        <p:nvPicPr>
          <p:cNvPr id="57" name="Picture 56"/>
          <p:cNvPicPr>
            <a:picLocks noChangeAspect="1"/>
          </p:cNvPicPr>
          <p:nvPr/>
        </p:nvPicPr>
        <p:blipFill rotWithShape="1">
          <a:blip r:embed="rId6"/>
          <a:srcRect l="6291" t="12941" r="12753" b="12984"/>
          <a:stretch/>
        </p:blipFill>
        <p:spPr>
          <a:xfrm>
            <a:off x="10534289" y="3695578"/>
            <a:ext cx="455516" cy="267951"/>
          </a:xfrm>
          <a:prstGeom prst="rect">
            <a:avLst/>
          </a:prstGeom>
        </p:spPr>
      </p:pic>
    </p:spTree>
    <p:extLst>
      <p:ext uri="{BB962C8B-B14F-4D97-AF65-F5344CB8AC3E}">
        <p14:creationId xmlns:p14="http://schemas.microsoft.com/office/powerpoint/2010/main" val="2364866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Pure sounds link to character or phrase</a:t>
            </a:r>
          </a:p>
        </p:txBody>
      </p:sp>
      <p:pic>
        <p:nvPicPr>
          <p:cNvPr id="5" name="Content Placeholder 4"/>
          <p:cNvPicPr>
            <a:picLocks noGrp="1" noChangeAspect="1"/>
          </p:cNvPicPr>
          <p:nvPr>
            <p:ph idx="1"/>
          </p:nvPr>
        </p:nvPicPr>
        <p:blipFill>
          <a:blip r:embed="rId2"/>
          <a:stretch>
            <a:fillRect/>
          </a:stretch>
        </p:blipFill>
        <p:spPr>
          <a:xfrm>
            <a:off x="4501935" y="1273677"/>
            <a:ext cx="4375368" cy="2874791"/>
          </a:xfrm>
          <a:prstGeom prst="rect">
            <a:avLst/>
          </a:prstGeom>
        </p:spPr>
      </p:pic>
      <p:pic>
        <p:nvPicPr>
          <p:cNvPr id="3" name="Picture 2">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954" y="4160661"/>
            <a:ext cx="4669941" cy="2627604"/>
          </a:xfrm>
          <a:prstGeom prst="rect">
            <a:avLst/>
          </a:prstGeom>
        </p:spPr>
      </p:pic>
      <p:pic>
        <p:nvPicPr>
          <p:cNvPr id="7" name="Picture 6">
            <a:hlinkClick r:id="rId5"/>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00756" y="4148468"/>
            <a:ext cx="4694327" cy="2639797"/>
          </a:xfrm>
          <a:prstGeom prst="rect">
            <a:avLst/>
          </a:prstGeom>
        </p:spPr>
      </p:pic>
    </p:spTree>
    <p:extLst>
      <p:ext uri="{BB962C8B-B14F-4D97-AF65-F5344CB8AC3E}">
        <p14:creationId xmlns:p14="http://schemas.microsoft.com/office/powerpoint/2010/main" val="902501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9521" y="457200"/>
            <a:ext cx="8915399" cy="3230880"/>
          </a:xfrm>
        </p:spPr>
        <p:txBody>
          <a:bodyPr>
            <a:noAutofit/>
          </a:bodyPr>
          <a:lstStyle/>
          <a:p>
            <a:r>
              <a:rPr lang="en-US" sz="3600" dirty="0"/>
              <a:t>RWI Reading books </a:t>
            </a:r>
            <a:br>
              <a:rPr lang="en-US" sz="3600" dirty="0"/>
            </a:br>
            <a:br>
              <a:rPr lang="en-US" sz="1800" dirty="0"/>
            </a:br>
            <a:r>
              <a:rPr lang="en-US" sz="1800" dirty="0">
                <a:solidFill>
                  <a:schemeClr val="tx1"/>
                </a:solidFill>
              </a:rPr>
              <a:t>Ask your child to say each speed sound every</a:t>
            </a:r>
            <a:br>
              <a:rPr lang="en-US" sz="1800" dirty="0">
                <a:solidFill>
                  <a:schemeClr val="tx1"/>
                </a:solidFill>
              </a:rPr>
            </a:br>
            <a:r>
              <a:rPr lang="en-US" sz="1800" dirty="0">
                <a:solidFill>
                  <a:schemeClr val="tx1"/>
                </a:solidFill>
              </a:rPr>
              <a:t>time you read the book.</a:t>
            </a:r>
            <a:br>
              <a:rPr lang="en-US" sz="1800" dirty="0">
                <a:solidFill>
                  <a:schemeClr val="tx1"/>
                </a:solidFill>
              </a:rPr>
            </a:br>
            <a:r>
              <a:rPr lang="en-US" sz="1800" dirty="0">
                <a:solidFill>
                  <a:schemeClr val="tx1"/>
                </a:solidFill>
              </a:rPr>
              <a:t> </a:t>
            </a:r>
            <a:br>
              <a:rPr lang="en-US" sz="1800" dirty="0">
                <a:solidFill>
                  <a:schemeClr val="tx1"/>
                </a:solidFill>
              </a:rPr>
            </a:br>
            <a:r>
              <a:rPr lang="en-US" sz="1800" dirty="0">
                <a:solidFill>
                  <a:schemeClr val="tx1"/>
                </a:solidFill>
              </a:rPr>
              <a:t>Make sure you do the vowels at the bottom!</a:t>
            </a:r>
            <a:br>
              <a:rPr lang="en-US" sz="1800" dirty="0">
                <a:solidFill>
                  <a:schemeClr val="tx1"/>
                </a:solidFill>
              </a:rPr>
            </a:br>
            <a:br>
              <a:rPr lang="en-US" sz="1800" dirty="0">
                <a:solidFill>
                  <a:schemeClr val="tx1"/>
                </a:solidFill>
              </a:rPr>
            </a:br>
            <a:r>
              <a:rPr lang="en-US" sz="1800" dirty="0">
                <a:solidFill>
                  <a:schemeClr val="tx1"/>
                </a:solidFill>
              </a:rPr>
              <a:t>Point to each sound with a </a:t>
            </a:r>
            <a:r>
              <a:rPr lang="en-US" sz="1800" dirty="0" err="1">
                <a:solidFill>
                  <a:schemeClr val="tx1"/>
                </a:solidFill>
              </a:rPr>
              <a:t>lolly</a:t>
            </a:r>
            <a:r>
              <a:rPr lang="en-US" sz="1800" dirty="0">
                <a:solidFill>
                  <a:schemeClr val="tx1"/>
                </a:solidFill>
              </a:rPr>
              <a:t> stick. </a:t>
            </a:r>
            <a:br>
              <a:rPr lang="en-US" sz="1800" dirty="0">
                <a:solidFill>
                  <a:schemeClr val="tx1"/>
                </a:solidFill>
              </a:rPr>
            </a:br>
            <a:br>
              <a:rPr lang="en-US" sz="1800" dirty="0">
                <a:solidFill>
                  <a:schemeClr val="tx1"/>
                </a:solidFill>
              </a:rPr>
            </a:br>
            <a:r>
              <a:rPr lang="en-US" sz="1800" dirty="0">
                <a:solidFill>
                  <a:schemeClr val="tx1"/>
                </a:solidFill>
              </a:rPr>
              <a:t>Make sure that they use the ‘pure sound’.</a:t>
            </a:r>
            <a:endParaRPr lang="en-GB" sz="1800" dirty="0">
              <a:solidFill>
                <a:schemeClr val="tx1"/>
              </a:solidFil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26" b="25053"/>
          <a:stretch/>
        </p:blipFill>
        <p:spPr>
          <a:xfrm>
            <a:off x="2699521" y="3982720"/>
            <a:ext cx="3772399" cy="2448000"/>
          </a:xfrm>
          <a:prstGeom prst="rect">
            <a:avLst/>
          </a:prstGeom>
        </p:spPr>
      </p:pic>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8860" y="457200"/>
            <a:ext cx="3505504" cy="6236749"/>
          </a:xfrm>
          <a:prstGeom prst="rect">
            <a:avLst/>
          </a:prstGeom>
        </p:spPr>
      </p:pic>
    </p:spTree>
    <p:extLst>
      <p:ext uri="{BB962C8B-B14F-4D97-AF65-F5344CB8AC3E}">
        <p14:creationId xmlns:p14="http://schemas.microsoft.com/office/powerpoint/2010/main" val="1690972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Set 2 sounds - Green to pink</a:t>
            </a:r>
          </a:p>
        </p:txBody>
      </p:sp>
      <p:pic>
        <p:nvPicPr>
          <p:cNvPr id="4" name="Content Placeholder 3"/>
          <p:cNvPicPr>
            <a:picLocks noGrp="1" noChangeAspect="1"/>
          </p:cNvPicPr>
          <p:nvPr>
            <p:ph idx="1"/>
          </p:nvPr>
        </p:nvPicPr>
        <p:blipFill>
          <a:blip r:embed="rId2"/>
          <a:stretch>
            <a:fillRect/>
          </a:stretch>
        </p:blipFill>
        <p:spPr>
          <a:xfrm>
            <a:off x="2592924" y="1480458"/>
            <a:ext cx="7871875" cy="5220786"/>
          </a:xfrm>
          <a:prstGeom prst="rect">
            <a:avLst/>
          </a:prstGeom>
        </p:spPr>
      </p:pic>
    </p:spTree>
    <p:extLst>
      <p:ext uri="{BB962C8B-B14F-4D97-AF65-F5344CB8AC3E}">
        <p14:creationId xmlns:p14="http://schemas.microsoft.com/office/powerpoint/2010/main" val="728640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052" y="624110"/>
            <a:ext cx="9845893" cy="6035563"/>
          </a:xfrm>
          <a:prstGeom prst="rect">
            <a:avLst/>
          </a:prstGeom>
        </p:spPr>
      </p:pic>
    </p:spTree>
    <p:extLst>
      <p:ext uri="{BB962C8B-B14F-4D97-AF65-F5344CB8AC3E}">
        <p14:creationId xmlns:p14="http://schemas.microsoft.com/office/powerpoint/2010/main" val="2715723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Set sounds 3 - orange to grey</a:t>
            </a:r>
          </a:p>
        </p:txBody>
      </p:sp>
      <p:pic>
        <p:nvPicPr>
          <p:cNvPr id="4" name="Content Placeholder 3"/>
          <p:cNvPicPr>
            <a:picLocks noGrp="1" noChangeAspect="1"/>
          </p:cNvPicPr>
          <p:nvPr>
            <p:ph idx="1"/>
          </p:nvPr>
        </p:nvPicPr>
        <p:blipFill>
          <a:blip r:embed="rId2"/>
          <a:stretch>
            <a:fillRect/>
          </a:stretch>
        </p:blipFill>
        <p:spPr>
          <a:xfrm>
            <a:off x="2755484" y="1780903"/>
            <a:ext cx="7302916" cy="4643456"/>
          </a:xfrm>
          <a:prstGeom prst="rect">
            <a:avLst/>
          </a:prstGeom>
        </p:spPr>
      </p:pic>
    </p:spTree>
    <p:extLst>
      <p:ext uri="{BB962C8B-B14F-4D97-AF65-F5344CB8AC3E}">
        <p14:creationId xmlns:p14="http://schemas.microsoft.com/office/powerpoint/2010/main" val="79619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2145216"/>
          </a:xfrm>
        </p:spPr>
        <p:txBody>
          <a:bodyPr>
            <a:normAutofit fontScale="90000"/>
          </a:bodyPr>
          <a:lstStyle/>
          <a:p>
            <a:r>
              <a:rPr lang="en-GB" dirty="0"/>
              <a:t>Applying the sounds</a:t>
            </a:r>
            <a:br>
              <a:rPr lang="en-GB" dirty="0"/>
            </a:br>
            <a:br>
              <a:rPr lang="en-GB" sz="1800" dirty="0"/>
            </a:br>
            <a:r>
              <a:rPr lang="en-GB" sz="1800" dirty="0">
                <a:solidFill>
                  <a:schemeClr val="tx1"/>
                </a:solidFill>
              </a:rPr>
              <a:t>As part of each session we apply the sounds using</a:t>
            </a:r>
            <a:br>
              <a:rPr lang="en-GB" sz="1800" dirty="0">
                <a:solidFill>
                  <a:schemeClr val="tx1"/>
                </a:solidFill>
              </a:rPr>
            </a:br>
            <a:r>
              <a:rPr lang="en-GB" sz="1800" dirty="0">
                <a:solidFill>
                  <a:schemeClr val="tx1"/>
                </a:solidFill>
              </a:rPr>
              <a:t>alien words – words that do not make sense. </a:t>
            </a:r>
            <a:br>
              <a:rPr lang="en-GB" sz="1800" dirty="0">
                <a:solidFill>
                  <a:schemeClr val="tx1"/>
                </a:solidFill>
              </a:rPr>
            </a:br>
            <a:br>
              <a:rPr lang="en-GB" sz="1800" dirty="0">
                <a:solidFill>
                  <a:schemeClr val="tx1"/>
                </a:solidFill>
              </a:rPr>
            </a:br>
            <a:r>
              <a:rPr lang="en-GB" sz="1800" dirty="0">
                <a:solidFill>
                  <a:schemeClr val="tx1"/>
                </a:solidFill>
              </a:rPr>
              <a:t>This is also important as it is part of the phonics</a:t>
            </a:r>
            <a:br>
              <a:rPr lang="en-GB" sz="1800" dirty="0">
                <a:solidFill>
                  <a:schemeClr val="tx1"/>
                </a:solidFill>
              </a:rPr>
            </a:br>
            <a:r>
              <a:rPr lang="en-GB" sz="1800" dirty="0">
                <a:solidFill>
                  <a:schemeClr val="tx1"/>
                </a:solidFill>
              </a:rPr>
              <a:t>screening test. </a:t>
            </a:r>
            <a:br>
              <a:rPr lang="en-GB" sz="1800" dirty="0">
                <a:solidFill>
                  <a:schemeClr val="tx1"/>
                </a:solidFill>
              </a:rPr>
            </a:br>
            <a:endParaRPr lang="en-GB" dirty="0"/>
          </a:p>
        </p:txBody>
      </p:sp>
      <p:pic>
        <p:nvPicPr>
          <p:cNvPr id="4" name="Picture 3"/>
          <p:cNvPicPr>
            <a:picLocks noChangeAspect="1"/>
          </p:cNvPicPr>
          <p:nvPr/>
        </p:nvPicPr>
        <p:blipFill rotWithShape="1">
          <a:blip r:embed="rId2"/>
          <a:srcRect l="9543" r="25000"/>
          <a:stretch/>
        </p:blipFill>
        <p:spPr>
          <a:xfrm>
            <a:off x="2663371" y="2923177"/>
            <a:ext cx="3955732" cy="3263918"/>
          </a:xfrm>
          <a:prstGeom prst="rect">
            <a:avLst/>
          </a:prstGeom>
        </p:spPr>
      </p:pic>
      <p:pic>
        <p:nvPicPr>
          <p:cNvPr id="3" name="Picture 2">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3881" y="624110"/>
            <a:ext cx="4285859" cy="5718544"/>
          </a:xfrm>
          <a:prstGeom prst="rect">
            <a:avLst/>
          </a:prstGeom>
        </p:spPr>
      </p:pic>
    </p:spTree>
    <p:extLst>
      <p:ext uri="{BB962C8B-B14F-4D97-AF65-F5344CB8AC3E}">
        <p14:creationId xmlns:p14="http://schemas.microsoft.com/office/powerpoint/2010/main" val="109722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67810"/>
          </a:xfrm>
        </p:spPr>
        <p:txBody>
          <a:bodyPr/>
          <a:lstStyle/>
          <a:p>
            <a:r>
              <a:rPr lang="en-GB" dirty="0"/>
              <a:t>Green story words</a:t>
            </a:r>
          </a:p>
        </p:txBody>
      </p:sp>
      <p:sp>
        <p:nvSpPr>
          <p:cNvPr id="3" name="Content Placeholder 2"/>
          <p:cNvSpPr>
            <a:spLocks noGrp="1"/>
          </p:cNvSpPr>
          <p:nvPr>
            <p:ph idx="1"/>
          </p:nvPr>
        </p:nvSpPr>
        <p:spPr>
          <a:xfrm>
            <a:off x="2589212" y="1391920"/>
            <a:ext cx="5091748" cy="2052320"/>
          </a:xfrm>
        </p:spPr>
        <p:txBody>
          <a:bodyPr>
            <a:normAutofit/>
          </a:bodyPr>
          <a:lstStyle/>
          <a:p>
            <a:r>
              <a:rPr lang="en-GB" dirty="0"/>
              <a:t>These are found in the front of the book.</a:t>
            </a:r>
          </a:p>
          <a:p>
            <a:r>
              <a:rPr lang="en-GB" dirty="0"/>
              <a:t>Pick out special friends.</a:t>
            </a:r>
          </a:p>
          <a:p>
            <a:r>
              <a:rPr lang="en-GB" dirty="0"/>
              <a:t>Important to read these as they are key</a:t>
            </a:r>
          </a:p>
          <a:p>
            <a:pPr marL="0" indent="0">
              <a:buNone/>
            </a:pPr>
            <a:r>
              <a:rPr lang="en-GB" dirty="0"/>
              <a:t>     to the story and will be new vocabulary. </a:t>
            </a:r>
          </a:p>
          <a:p>
            <a:r>
              <a:rPr lang="en-GB" dirty="0"/>
              <a:t>Reinforces sounding out. </a:t>
            </a:r>
          </a:p>
        </p:txBody>
      </p:sp>
      <p:pic>
        <p:nvPicPr>
          <p:cNvPr id="4" name="Picture 3"/>
          <p:cNvPicPr>
            <a:picLocks noChangeAspect="1"/>
          </p:cNvPicPr>
          <p:nvPr/>
        </p:nvPicPr>
        <p:blipFill rotWithShape="1">
          <a:blip r:embed="rId2"/>
          <a:srcRect l="2301" t="6208" r="483" b="17155"/>
          <a:stretch/>
        </p:blipFill>
        <p:spPr>
          <a:xfrm>
            <a:off x="2589212" y="3876811"/>
            <a:ext cx="3852000" cy="2268000"/>
          </a:xfrm>
          <a:prstGeom prst="rect">
            <a:avLst/>
          </a:prstGeom>
        </p:spPr>
      </p:pic>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44" y="255755"/>
            <a:ext cx="3590855" cy="6376969"/>
          </a:xfrm>
          <a:prstGeom prst="rect">
            <a:avLst/>
          </a:prstGeom>
        </p:spPr>
      </p:pic>
    </p:spTree>
    <p:extLst>
      <p:ext uri="{BB962C8B-B14F-4D97-AF65-F5344CB8AC3E}">
        <p14:creationId xmlns:p14="http://schemas.microsoft.com/office/powerpoint/2010/main" val="970226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28770"/>
          </a:xfrm>
        </p:spPr>
        <p:txBody>
          <a:bodyPr/>
          <a:lstStyle/>
          <a:p>
            <a:r>
              <a:rPr lang="en-GB" dirty="0"/>
              <a:t>Speedy Green Words</a:t>
            </a:r>
          </a:p>
        </p:txBody>
      </p:sp>
      <p:sp>
        <p:nvSpPr>
          <p:cNvPr id="3" name="Content Placeholder 2"/>
          <p:cNvSpPr>
            <a:spLocks noGrp="1"/>
          </p:cNvSpPr>
          <p:nvPr>
            <p:ph idx="1"/>
          </p:nvPr>
        </p:nvSpPr>
        <p:spPr>
          <a:xfrm>
            <a:off x="2589212" y="1452880"/>
            <a:ext cx="8915400" cy="2661920"/>
          </a:xfrm>
        </p:spPr>
        <p:txBody>
          <a:bodyPr/>
          <a:lstStyle/>
          <a:p>
            <a:r>
              <a:rPr lang="en-GB" dirty="0"/>
              <a:t>These words need to be read instantly.</a:t>
            </a:r>
          </a:p>
          <a:p>
            <a:pPr marL="0" indent="0">
              <a:buNone/>
            </a:pPr>
            <a:endParaRPr lang="en-GB" dirty="0"/>
          </a:p>
        </p:txBody>
      </p:sp>
      <p:pic>
        <p:nvPicPr>
          <p:cNvPr id="4" name="Picture 3"/>
          <p:cNvPicPr>
            <a:picLocks noChangeAspect="1"/>
          </p:cNvPicPr>
          <p:nvPr/>
        </p:nvPicPr>
        <p:blipFill>
          <a:blip r:embed="rId2"/>
          <a:stretch>
            <a:fillRect/>
          </a:stretch>
        </p:blipFill>
        <p:spPr>
          <a:xfrm>
            <a:off x="8678091" y="285083"/>
            <a:ext cx="3191691" cy="2123925"/>
          </a:xfrm>
          <a:prstGeom prst="rect">
            <a:avLst/>
          </a:prstGeom>
        </p:spPr>
      </p:pic>
      <p:pic>
        <p:nvPicPr>
          <p:cNvPr id="6" name="Picture 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9212" y="2566672"/>
            <a:ext cx="7364606" cy="4145639"/>
          </a:xfrm>
          <a:prstGeom prst="rect">
            <a:avLst/>
          </a:prstGeom>
        </p:spPr>
      </p:pic>
    </p:spTree>
    <p:extLst>
      <p:ext uri="{BB962C8B-B14F-4D97-AF65-F5344CB8AC3E}">
        <p14:creationId xmlns:p14="http://schemas.microsoft.com/office/powerpoint/2010/main" val="169761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570886"/>
            <a:ext cx="8911687" cy="696690"/>
          </a:xfrm>
        </p:spPr>
        <p:txBody>
          <a:bodyPr/>
          <a:lstStyle/>
          <a:p>
            <a:r>
              <a:rPr lang="en-GB" dirty="0"/>
              <a:t>Red words</a:t>
            </a:r>
          </a:p>
        </p:txBody>
      </p:sp>
      <p:sp>
        <p:nvSpPr>
          <p:cNvPr id="3" name="Content Placeholder 2"/>
          <p:cNvSpPr>
            <a:spLocks noGrp="1"/>
          </p:cNvSpPr>
          <p:nvPr>
            <p:ph idx="1"/>
          </p:nvPr>
        </p:nvSpPr>
        <p:spPr>
          <a:xfrm>
            <a:off x="2589212" y="1574800"/>
            <a:ext cx="8915400" cy="1005840"/>
          </a:xfrm>
        </p:spPr>
        <p:txBody>
          <a:bodyPr>
            <a:normAutofit/>
          </a:bodyPr>
          <a:lstStyle/>
          <a:p>
            <a:r>
              <a:rPr lang="en-GB" dirty="0"/>
              <a:t>These are words highlighted in red in the book. </a:t>
            </a:r>
          </a:p>
          <a:p>
            <a:r>
              <a:rPr lang="en-GB" dirty="0"/>
              <a:t>These are high frequency words that can not be sound out. </a:t>
            </a:r>
          </a:p>
        </p:txBody>
      </p:sp>
      <p:pic>
        <p:nvPicPr>
          <p:cNvPr id="5" name="Picture 4"/>
          <p:cNvPicPr>
            <a:picLocks noChangeAspect="1"/>
          </p:cNvPicPr>
          <p:nvPr/>
        </p:nvPicPr>
        <p:blipFill rotWithShape="1">
          <a:blip r:embed="rId2"/>
          <a:srcRect l="2052" t="4360" r="1779" b="5165"/>
          <a:stretch/>
        </p:blipFill>
        <p:spPr>
          <a:xfrm rot="20526008">
            <a:off x="9866330" y="348092"/>
            <a:ext cx="1996966" cy="2453415"/>
          </a:xfrm>
          <a:prstGeom prst="rect">
            <a:avLst/>
          </a:prstGeom>
        </p:spPr>
      </p:pic>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1825" y="2402070"/>
            <a:ext cx="7736495" cy="4352921"/>
          </a:xfrm>
          <a:prstGeom prst="rect">
            <a:avLst/>
          </a:prstGeom>
        </p:spPr>
      </p:pic>
    </p:spTree>
    <p:extLst>
      <p:ext uri="{BB962C8B-B14F-4D97-AF65-F5344CB8AC3E}">
        <p14:creationId xmlns:p14="http://schemas.microsoft.com/office/powerpoint/2010/main" val="2596598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17010"/>
          </a:xfrm>
        </p:spPr>
        <p:txBody>
          <a:bodyPr>
            <a:normAutofit fontScale="90000"/>
          </a:bodyPr>
          <a:lstStyle/>
          <a:p>
            <a:r>
              <a:rPr lang="en-GB" dirty="0"/>
              <a:t>Reading the story</a:t>
            </a:r>
            <a:br>
              <a:rPr lang="en-GB" dirty="0"/>
            </a:br>
            <a:endParaRPr lang="en-GB" dirty="0"/>
          </a:p>
        </p:txBody>
      </p:sp>
      <p:sp>
        <p:nvSpPr>
          <p:cNvPr id="3" name="Content Placeholder 2"/>
          <p:cNvSpPr>
            <a:spLocks noGrp="1"/>
          </p:cNvSpPr>
          <p:nvPr>
            <p:ph idx="1"/>
          </p:nvPr>
        </p:nvSpPr>
        <p:spPr>
          <a:xfrm>
            <a:off x="2589213" y="1239520"/>
            <a:ext cx="5248502" cy="5445760"/>
          </a:xfrm>
        </p:spPr>
        <p:txBody>
          <a:bodyPr>
            <a:normAutofit/>
          </a:bodyPr>
          <a:lstStyle/>
          <a:p>
            <a:r>
              <a:rPr lang="en-GB" dirty="0"/>
              <a:t>Do not read the story to them first, let them have a go, helping them to sound out and blend. </a:t>
            </a:r>
          </a:p>
          <a:p>
            <a:pPr marL="0" indent="0">
              <a:buNone/>
            </a:pPr>
            <a:endParaRPr lang="en-GB" dirty="0"/>
          </a:p>
          <a:p>
            <a:r>
              <a:rPr lang="en-GB" dirty="0"/>
              <a:t>Re read the sentence once all words are decoded to keep plot moving. </a:t>
            </a:r>
          </a:p>
          <a:p>
            <a:pPr marL="0" indent="0">
              <a:buNone/>
            </a:pPr>
            <a:endParaRPr lang="en-GB" dirty="0"/>
          </a:p>
          <a:p>
            <a:r>
              <a:rPr lang="en-GB" dirty="0"/>
              <a:t>Then re read the story to your child but pausing for them to jump in. </a:t>
            </a:r>
          </a:p>
          <a:p>
            <a:pPr marL="0" indent="0">
              <a:buNone/>
            </a:pPr>
            <a:endParaRPr lang="en-GB" dirty="0"/>
          </a:p>
          <a:p>
            <a:r>
              <a:rPr lang="en-GB" dirty="0"/>
              <a:t>Retell the story using the pictures, this is in their own words. </a:t>
            </a:r>
          </a:p>
          <a:p>
            <a:pPr marL="0" indent="0">
              <a:buNone/>
            </a:pPr>
            <a:endParaRPr lang="en-GB" dirty="0"/>
          </a:p>
          <a:p>
            <a:r>
              <a:rPr lang="en-GB" dirty="0"/>
              <a:t>Questions to chat about!</a:t>
            </a:r>
          </a:p>
        </p:txBody>
      </p:sp>
      <p:pic>
        <p:nvPicPr>
          <p:cNvPr id="7" name="Picture 6">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131" y="191743"/>
            <a:ext cx="2359356" cy="4188315"/>
          </a:xfrm>
          <a:prstGeom prst="rect">
            <a:avLst/>
          </a:prstGeom>
        </p:spPr>
      </p:pic>
      <p:pic>
        <p:nvPicPr>
          <p:cNvPr id="8" name="Picture 7">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5519" y="4812425"/>
            <a:ext cx="3389670" cy="1902117"/>
          </a:xfrm>
          <a:prstGeom prst="rect">
            <a:avLst/>
          </a:prstGeom>
        </p:spPr>
      </p:pic>
    </p:spTree>
    <p:extLst>
      <p:ext uri="{BB962C8B-B14F-4D97-AF65-F5344CB8AC3E}">
        <p14:creationId xmlns:p14="http://schemas.microsoft.com/office/powerpoint/2010/main" val="3341864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47490"/>
          </a:xfrm>
        </p:spPr>
        <p:txBody>
          <a:bodyPr/>
          <a:lstStyle/>
          <a:p>
            <a:r>
              <a:rPr lang="en-GB" dirty="0"/>
              <a:t>What will come home?</a:t>
            </a:r>
          </a:p>
        </p:txBody>
      </p:sp>
      <p:sp>
        <p:nvSpPr>
          <p:cNvPr id="3" name="Content Placeholder 2"/>
          <p:cNvSpPr>
            <a:spLocks noGrp="1"/>
          </p:cNvSpPr>
          <p:nvPr>
            <p:ph idx="1"/>
          </p:nvPr>
        </p:nvSpPr>
        <p:spPr>
          <a:xfrm>
            <a:off x="2589212" y="1371600"/>
            <a:ext cx="6930708" cy="1808480"/>
          </a:xfrm>
        </p:spPr>
        <p:txBody>
          <a:bodyPr/>
          <a:lstStyle/>
          <a:p>
            <a:r>
              <a:rPr lang="en-GB" dirty="0"/>
              <a:t>Speed sound chart</a:t>
            </a:r>
          </a:p>
          <a:p>
            <a:r>
              <a:rPr lang="en-GB" dirty="0"/>
              <a:t>Speedy green words worked on in class</a:t>
            </a:r>
          </a:p>
          <a:p>
            <a:r>
              <a:rPr lang="en-GB" dirty="0"/>
              <a:t> 2 books</a:t>
            </a:r>
          </a:p>
          <a:p>
            <a:r>
              <a:rPr lang="en-GB" dirty="0"/>
              <a:t>Some will get an activity sheet, 1 to start with then review. </a:t>
            </a:r>
          </a:p>
          <a:p>
            <a:pPr marL="0" indent="0">
              <a:buNone/>
            </a:pPr>
            <a:endParaRPr lang="en-GB" dirty="0"/>
          </a:p>
        </p:txBody>
      </p:sp>
      <p:pic>
        <p:nvPicPr>
          <p:cNvPr id="5" name="Picture 4"/>
          <p:cNvPicPr>
            <a:picLocks noChangeAspect="1"/>
          </p:cNvPicPr>
          <p:nvPr/>
        </p:nvPicPr>
        <p:blipFill>
          <a:blip r:embed="rId2"/>
          <a:stretch>
            <a:fillRect/>
          </a:stretch>
        </p:blipFill>
        <p:spPr>
          <a:xfrm rot="20863765">
            <a:off x="1863691" y="3910575"/>
            <a:ext cx="3375832" cy="2192382"/>
          </a:xfrm>
          <a:prstGeom prst="rect">
            <a:avLst/>
          </a:prstGeom>
        </p:spPr>
      </p:pic>
      <p:pic>
        <p:nvPicPr>
          <p:cNvPr id="6" name="Picture 5"/>
          <p:cNvPicPr>
            <a:picLocks noChangeAspect="1"/>
          </p:cNvPicPr>
          <p:nvPr/>
        </p:nvPicPr>
        <p:blipFill>
          <a:blip r:embed="rId3"/>
          <a:stretch>
            <a:fillRect/>
          </a:stretch>
        </p:blipFill>
        <p:spPr>
          <a:xfrm>
            <a:off x="5980429" y="4074540"/>
            <a:ext cx="2797833" cy="2362105"/>
          </a:xfrm>
          <a:prstGeom prst="rect">
            <a:avLst/>
          </a:prstGeom>
        </p:spPr>
      </p:pic>
      <p:pic>
        <p:nvPicPr>
          <p:cNvPr id="7" name="Picture 6"/>
          <p:cNvPicPr>
            <a:picLocks noChangeAspect="1"/>
          </p:cNvPicPr>
          <p:nvPr/>
        </p:nvPicPr>
        <p:blipFill>
          <a:blip r:embed="rId4"/>
          <a:stretch>
            <a:fillRect/>
          </a:stretch>
        </p:blipFill>
        <p:spPr>
          <a:xfrm rot="1036358">
            <a:off x="9454356" y="3332481"/>
            <a:ext cx="2095500" cy="2857500"/>
          </a:xfrm>
          <a:prstGeom prst="rect">
            <a:avLst/>
          </a:prstGeom>
        </p:spPr>
      </p:pic>
    </p:spTree>
    <p:extLst>
      <p:ext uri="{BB962C8B-B14F-4D97-AF65-F5344CB8AC3E}">
        <p14:creationId xmlns:p14="http://schemas.microsoft.com/office/powerpoint/2010/main" val="258567055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2166</TotalTime>
  <Words>478</Words>
  <Application>Microsoft Office PowerPoint</Application>
  <PresentationFormat>Widescreen</PresentationFormat>
  <Paragraphs>61</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Wisp</vt:lpstr>
      <vt:lpstr>Read Write Inc.  Parent Workshop</vt:lpstr>
      <vt:lpstr>Reading</vt:lpstr>
      <vt:lpstr>Reading at home</vt:lpstr>
      <vt:lpstr>Pure sounds link to character or phrase</vt:lpstr>
      <vt:lpstr>RWI Reading books   Ask your child to say each speed sound every time you read the book.   Make sure you do the vowels at the bottom!  Point to each sound with a lolly stick.   Make sure that they use the ‘pure sound’.</vt:lpstr>
      <vt:lpstr>Set 2 sounds - Green to pink</vt:lpstr>
      <vt:lpstr>PowerPoint Presentation</vt:lpstr>
      <vt:lpstr>Set sounds 3 - orange to grey</vt:lpstr>
      <vt:lpstr>Applying the sounds  As part of each session we apply the sounds using alien words – words that do not make sense.   This is also important as it is part of the phonics screening test.  </vt:lpstr>
      <vt:lpstr>Green story words</vt:lpstr>
      <vt:lpstr>Speedy Green Words</vt:lpstr>
      <vt:lpstr>Red words</vt:lpstr>
      <vt:lpstr>Reading the story </vt:lpstr>
      <vt:lpstr>What will come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 Write Inc.  Parent Workshop</dc:title>
  <dc:creator>Fay Scott</dc:creator>
  <cp:lastModifiedBy>Fay Scott</cp:lastModifiedBy>
  <cp:revision>36</cp:revision>
  <dcterms:created xsi:type="dcterms:W3CDTF">2020-11-10T09:34:53Z</dcterms:created>
  <dcterms:modified xsi:type="dcterms:W3CDTF">2022-02-09T19:57:41Z</dcterms:modified>
</cp:coreProperties>
</file>